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ricolage Grotesque Extra Bold" panose="020B060402020202020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4"/>
      </p:cViewPr>
      <p:guideLst/>
    </p:cSldViewPr>
  </p:slideViewPr>
  <p:notesTextViewPr>
    <p:cViewPr>
      <p:scale>
        <a:sx n="1" d="1"/>
        <a:sy n="1" d="1"/>
      </p:scale>
      <p:origin x="0" y="-36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9T12:55:04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601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Boost Subscriptions:</a:t>
            </a:r>
            <a:r>
              <a:rPr lang="en-GB" dirty="0"/>
              <a:t> Promote exclusive benefits to our large group of repeat, non-subscribing buyers.</a:t>
            </a:r>
          </a:p>
          <a:p>
            <a:r>
              <a:rPr lang="en-GB" b="1" dirty="0"/>
              <a:t>Enhance Loyalty:</a:t>
            </a:r>
            <a:r>
              <a:rPr lang="en-GB" dirty="0"/>
              <a:t> Implement reward programs to move 'Returning' customers into the more valuable 'Loyal' segment.</a:t>
            </a:r>
          </a:p>
          <a:p>
            <a:r>
              <a:rPr lang="en-GB" b="1" dirty="0"/>
              <a:t>Review Discounts:</a:t>
            </a:r>
            <a:r>
              <a:rPr lang="en-GB" dirty="0"/>
              <a:t> Strategically re-evaluate our discount policy on items like Hats and Sneakers to balance sales with profit margins.</a:t>
            </a:r>
          </a:p>
          <a:p>
            <a:r>
              <a:rPr lang="en-GB" b="1" dirty="0"/>
              <a:t>Target Marketing:</a:t>
            </a:r>
            <a:r>
              <a:rPr lang="en-GB" dirty="0"/>
              <a:t> Focus campaigns on our highest-value groups—Young Adults and express-shipping users."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"This project is an analysis of 3,900 customer purchases with the goal of uncovering insights into spending patterns, customer segments, and subscription </a:t>
            </a:r>
            <a:r>
              <a:rPr lang="en-GB" dirty="0" err="1"/>
              <a:t>behavior</a:t>
            </a:r>
            <a:r>
              <a:rPr lang="en-GB" dirty="0"/>
              <a:t> to drive strategy."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"To do this, we used Python for data cleaning, which included imputing 37 missing review ratings and standardizing column names. We then loaded the clean data into MySQL for analysis."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key findings are significant:</a:t>
            </a:r>
          </a:p>
          <a:p>
            <a:r>
              <a:rPr lang="en-GB" b="1" dirty="0"/>
              <a:t>Revenue by Gender:</a:t>
            </a:r>
            <a:r>
              <a:rPr lang="en-GB" dirty="0"/>
              <a:t> Male customers generate more than double the revenue ($157k) compared to female customers ($75k).</a:t>
            </a:r>
          </a:p>
          <a:p>
            <a:r>
              <a:rPr lang="en-GB" b="1" dirty="0"/>
              <a:t>Subscription Paradox:</a:t>
            </a:r>
            <a:r>
              <a:rPr lang="en-GB" dirty="0"/>
              <a:t> Surprisingly, </a:t>
            </a:r>
            <a:r>
              <a:rPr lang="en-GB" b="1" dirty="0"/>
              <a:t>non-subscribers</a:t>
            </a:r>
            <a:r>
              <a:rPr lang="en-GB" dirty="0"/>
              <a:t> generate far more total revenue ($170k) than subscribers ($62k). Most of our repeat buyers are </a:t>
            </a:r>
            <a:r>
              <a:rPr lang="en-GB" i="1" dirty="0"/>
              <a:t>not</a:t>
            </a:r>
            <a:r>
              <a:rPr lang="en-GB" dirty="0"/>
              <a:t> subscribers.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Customer Segments:</a:t>
            </a:r>
            <a:r>
              <a:rPr lang="en-GB" dirty="0"/>
              <a:t> The vast majority of our customers are 'Loyal' , and 'Young Adults' are the highest-contributing age group."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"On the product side, </a:t>
            </a:r>
            <a:r>
              <a:rPr lang="en-GB" b="1" dirty="0"/>
              <a:t>Gloves</a:t>
            </a:r>
            <a:r>
              <a:rPr lang="en-GB" dirty="0"/>
              <a:t> and </a:t>
            </a:r>
            <a:r>
              <a:rPr lang="en-GB" b="1" dirty="0"/>
              <a:t>Sandals</a:t>
            </a:r>
            <a:r>
              <a:rPr lang="en-GB" dirty="0"/>
              <a:t> are our top-rated items. However, products like </a:t>
            </a:r>
            <a:r>
              <a:rPr lang="en-GB" b="1" dirty="0"/>
              <a:t>Hats</a:t>
            </a:r>
            <a:r>
              <a:rPr lang="en-GB" dirty="0"/>
              <a:t> and </a:t>
            </a:r>
            <a:r>
              <a:rPr lang="en-GB" b="1" dirty="0"/>
              <a:t>Sneakers</a:t>
            </a:r>
            <a:r>
              <a:rPr lang="en-GB" dirty="0"/>
              <a:t> are highly discount-dependent, with discount rates around 50%. The Hat is a key item that is both popular and highly price-sensitive.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"On the product side, </a:t>
            </a:r>
            <a:r>
              <a:rPr lang="en-GB" b="1" dirty="0"/>
              <a:t>Gloves</a:t>
            </a:r>
            <a:r>
              <a:rPr lang="en-GB" dirty="0"/>
              <a:t> and </a:t>
            </a:r>
            <a:r>
              <a:rPr lang="en-GB" b="1" dirty="0"/>
              <a:t>Sandals</a:t>
            </a:r>
            <a:r>
              <a:rPr lang="en-GB" dirty="0"/>
              <a:t> are our top-rated items. However, products like </a:t>
            </a:r>
            <a:r>
              <a:rPr lang="en-GB" b="1" dirty="0"/>
              <a:t>Hats</a:t>
            </a:r>
            <a:r>
              <a:rPr lang="en-GB" dirty="0"/>
              <a:t> and </a:t>
            </a:r>
            <a:r>
              <a:rPr lang="en-GB" b="1" dirty="0"/>
              <a:t>Sneakers</a:t>
            </a:r>
            <a:r>
              <a:rPr lang="en-GB" dirty="0"/>
              <a:t> are highly discount-dependent, with discount rates around 50%. The Hat is a key item that is both popular and highly price-sensitive.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Boost Subscriptions:</a:t>
            </a:r>
            <a:r>
              <a:rPr lang="en-GB" dirty="0"/>
              <a:t> Promote exclusive benefits to our large group of repeat, non-subscribing buyers.</a:t>
            </a:r>
          </a:p>
          <a:p>
            <a:r>
              <a:rPr lang="en-GB" b="1" dirty="0"/>
              <a:t>Enhance Loyalty:</a:t>
            </a:r>
            <a:r>
              <a:rPr lang="en-GB" dirty="0"/>
              <a:t> Implement reward programs to move 'Returning' customers into the more valuable 'Loyal' segment.</a:t>
            </a:r>
          </a:p>
          <a:p>
            <a:r>
              <a:rPr lang="en-GB" b="1" dirty="0"/>
              <a:t>Review Discounts:</a:t>
            </a:r>
            <a:r>
              <a:rPr lang="en-GB" dirty="0"/>
              <a:t> Strategically re-evaluate our discount policy on items like Hats and Sneakers to balance sales with profit margins.</a:t>
            </a:r>
          </a:p>
          <a:p>
            <a:r>
              <a:rPr lang="en-GB" b="1" dirty="0"/>
              <a:t>Target Marketing:</a:t>
            </a:r>
            <a:r>
              <a:rPr lang="en-GB" dirty="0"/>
              <a:t> Focus campaigns on our highest-value groups—Young Adults and express-shipping users."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Boost Subscriptions:</a:t>
            </a:r>
            <a:r>
              <a:rPr lang="en-GB" dirty="0"/>
              <a:t> Promote exclusive benefits to our large group of repeat, non-subscribing buyers.</a:t>
            </a:r>
          </a:p>
          <a:p>
            <a:r>
              <a:rPr lang="en-GB" b="1" dirty="0"/>
              <a:t>Enhance Loyalty:</a:t>
            </a:r>
            <a:r>
              <a:rPr lang="en-GB" dirty="0"/>
              <a:t> Implement reward programs to move 'Returning' customers into the more valuable 'Loyal' segment.</a:t>
            </a:r>
          </a:p>
          <a:p>
            <a:r>
              <a:rPr lang="en-GB" b="1" dirty="0"/>
              <a:t>Review Discounts:</a:t>
            </a:r>
            <a:r>
              <a:rPr lang="en-GB" dirty="0"/>
              <a:t> Strategically re-evaluate our discount policy on items like Hats and Sneakers to balance sales with profit margins.</a:t>
            </a:r>
          </a:p>
          <a:p>
            <a:r>
              <a:rPr lang="en-GB" b="1" dirty="0"/>
              <a:t>Target Marketing:</a:t>
            </a:r>
            <a:r>
              <a:rPr lang="en-GB" dirty="0"/>
              <a:t> Focus campaigns on our highest-value groups—Young Adults and express-shipping users."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3,900 purchases to uncover insights into spending patterns, product preferences, and subscription behavior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10694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4" name="Shape 2"/>
          <p:cNvSpPr/>
          <p:nvPr/>
        </p:nvSpPr>
        <p:spPr>
          <a:xfrm>
            <a:off x="793790" y="233017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5" name="Shape 3"/>
          <p:cNvSpPr/>
          <p:nvPr/>
        </p:nvSpPr>
        <p:spPr>
          <a:xfrm>
            <a:off x="365754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224564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927628"/>
            <a:ext cx="2848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41804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subscriber conversion, especially among repeat buyers.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36065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0" name="Shape 7"/>
          <p:cNvSpPr/>
          <p:nvPr/>
        </p:nvSpPr>
        <p:spPr>
          <a:xfrm>
            <a:off x="7428548" y="233017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1" name="Shape 8"/>
          <p:cNvSpPr/>
          <p:nvPr/>
        </p:nvSpPr>
        <p:spPr>
          <a:xfrm>
            <a:off x="1029229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224564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2927628"/>
            <a:ext cx="3910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41804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rewards to move Returning customers into the highly valuable "Loyal" segment.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496812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6" name="Shape 12"/>
          <p:cNvSpPr/>
          <p:nvPr/>
        </p:nvSpPr>
        <p:spPr>
          <a:xfrm>
            <a:off x="793790" y="493764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7" name="Shape 13"/>
          <p:cNvSpPr/>
          <p:nvPr/>
        </p:nvSpPr>
        <p:spPr>
          <a:xfrm>
            <a:off x="3657540" y="46279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4832033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535097"/>
            <a:ext cx="32500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02551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Strategically balance sales boosts from discounts with margin control, focusing on high-discounted items like Hats and Sneakers.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496812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090E3F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22" name="Shape 17"/>
          <p:cNvSpPr/>
          <p:nvPr/>
        </p:nvSpPr>
        <p:spPr>
          <a:xfrm>
            <a:off x="7428548" y="493764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23" name="Shape 18"/>
          <p:cNvSpPr/>
          <p:nvPr/>
        </p:nvSpPr>
        <p:spPr>
          <a:xfrm>
            <a:off x="10292298" y="46279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4832033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535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02551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campaigns on high-revenue age groups (Young Adults) and express-shipping users, and highlight top-rated products (Gloves, Sandals).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9716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THANK YOU FOR YOUR ATTENTION 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563" y="590550"/>
            <a:ext cx="7671673" cy="1314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Scope and Dataset Summary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2563" y="2220754"/>
            <a:ext cx="3730704" cy="2604016"/>
          </a:xfrm>
          <a:prstGeom prst="roundRect">
            <a:avLst>
              <a:gd name="adj" fmla="val 421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5" name="Shape 2"/>
          <p:cNvSpPr/>
          <p:nvPr/>
        </p:nvSpPr>
        <p:spPr>
          <a:xfrm>
            <a:off x="6199703" y="2220754"/>
            <a:ext cx="91440" cy="2604016"/>
          </a:xfrm>
          <a:prstGeom prst="roundRect">
            <a:avLst>
              <a:gd name="adj" fmla="val 96621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6" name="Text 3"/>
          <p:cNvSpPr/>
          <p:nvPr/>
        </p:nvSpPr>
        <p:spPr>
          <a:xfrm>
            <a:off x="6524268" y="2453878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Goal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4268" y="2908697"/>
            <a:ext cx="3195876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 insights into spending patterns, customer segments, product preferences, and subscription behavior.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532" y="2220754"/>
            <a:ext cx="3730704" cy="2604016"/>
          </a:xfrm>
          <a:prstGeom prst="roundRect">
            <a:avLst>
              <a:gd name="adj" fmla="val 421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9" name="Shape 6"/>
          <p:cNvSpPr/>
          <p:nvPr/>
        </p:nvSpPr>
        <p:spPr>
          <a:xfrm>
            <a:off x="10140672" y="2220754"/>
            <a:ext cx="91440" cy="2604016"/>
          </a:xfrm>
          <a:prstGeom prst="roundRect">
            <a:avLst>
              <a:gd name="adj" fmla="val 96621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0" name="Text 7"/>
          <p:cNvSpPr/>
          <p:nvPr/>
        </p:nvSpPr>
        <p:spPr>
          <a:xfrm>
            <a:off x="10465237" y="2453878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Size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65237" y="2908697"/>
            <a:ext cx="319587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rows and 18 columns of transactional data.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2563" y="5035034"/>
            <a:ext cx="3730704" cy="2604016"/>
          </a:xfrm>
          <a:prstGeom prst="roundRect">
            <a:avLst>
              <a:gd name="adj" fmla="val 421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" name="Shape 10"/>
          <p:cNvSpPr/>
          <p:nvPr/>
        </p:nvSpPr>
        <p:spPr>
          <a:xfrm>
            <a:off x="6199703" y="5035034"/>
            <a:ext cx="91440" cy="2604016"/>
          </a:xfrm>
          <a:prstGeom prst="roundRect">
            <a:avLst>
              <a:gd name="adj" fmla="val 96621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4" name="Text 11"/>
          <p:cNvSpPr/>
          <p:nvPr/>
        </p:nvSpPr>
        <p:spPr>
          <a:xfrm>
            <a:off x="6524268" y="5268158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Features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4268" y="5722977"/>
            <a:ext cx="3195876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Includes demographics, purchase details (amount, category, size), and shopping behavior (discounts, reviews, frequency).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788432"/>
            <a:ext cx="11469291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Exploratory Data Analysis (EDA) in Python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1109305" y="2480191"/>
            <a:ext cx="6094809" cy="221813"/>
          </a:xfrm>
          <a:prstGeom prst="roundRect">
            <a:avLst>
              <a:gd name="adj" fmla="val 42016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4" name="Shape 2"/>
          <p:cNvSpPr/>
          <p:nvPr/>
        </p:nvSpPr>
        <p:spPr>
          <a:xfrm>
            <a:off x="776526" y="2258199"/>
            <a:ext cx="665678" cy="665678"/>
          </a:xfrm>
          <a:prstGeom prst="roundRect">
            <a:avLst>
              <a:gd name="adj" fmla="val 6868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75" y="2424648"/>
            <a:ext cx="332780" cy="3327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8339" y="3145750"/>
            <a:ext cx="370641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Loading &amp; Exploration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98339" y="3625572"/>
            <a:ext cx="5984081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pandas; checked structure with </a:t>
            </a: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summary statistics with </a:t>
            </a: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58827" y="2147411"/>
            <a:ext cx="6094928" cy="221813"/>
          </a:xfrm>
          <a:prstGeom prst="roundRect">
            <a:avLst>
              <a:gd name="adj" fmla="val 42016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9" name="Shape 6"/>
          <p:cNvSpPr/>
          <p:nvPr/>
        </p:nvSpPr>
        <p:spPr>
          <a:xfrm>
            <a:off x="7426047" y="1925419"/>
            <a:ext cx="665678" cy="665678"/>
          </a:xfrm>
          <a:prstGeom prst="roundRect">
            <a:avLst>
              <a:gd name="adj" fmla="val 6868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2497" y="2091869"/>
            <a:ext cx="332780" cy="3327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861" y="2812971"/>
            <a:ext cx="30677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Missing Data Handling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47861" y="3292793"/>
            <a:ext cx="5984200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values in the Review Rating column using the median rating of each product category.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1109305" y="5356265"/>
            <a:ext cx="6094809" cy="221813"/>
          </a:xfrm>
          <a:prstGeom prst="roundRect">
            <a:avLst>
              <a:gd name="adj" fmla="val 42016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4" name="Shape 10"/>
          <p:cNvSpPr/>
          <p:nvPr/>
        </p:nvSpPr>
        <p:spPr>
          <a:xfrm>
            <a:off x="776526" y="5134273"/>
            <a:ext cx="665678" cy="665678"/>
          </a:xfrm>
          <a:prstGeom prst="roundRect">
            <a:avLst>
              <a:gd name="adj" fmla="val 6868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2975" y="5300722"/>
            <a:ext cx="332780" cy="33278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8339" y="6021824"/>
            <a:ext cx="278082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98339" y="6501646"/>
            <a:ext cx="5984081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</a:t>
            </a: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columns; standardized column names to snake case.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758827" y="5023485"/>
            <a:ext cx="6094928" cy="221813"/>
          </a:xfrm>
          <a:prstGeom prst="roundRect">
            <a:avLst>
              <a:gd name="adj" fmla="val 42016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9" name="Shape 14"/>
          <p:cNvSpPr/>
          <p:nvPr/>
        </p:nvSpPr>
        <p:spPr>
          <a:xfrm>
            <a:off x="7426047" y="4801493"/>
            <a:ext cx="665678" cy="665678"/>
          </a:xfrm>
          <a:prstGeom prst="roundRect">
            <a:avLst>
              <a:gd name="adj" fmla="val 6868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2497" y="4967942"/>
            <a:ext cx="332780" cy="3327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7861" y="5689044"/>
            <a:ext cx="28916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47861" y="6168866"/>
            <a:ext cx="598420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Python script to MySQL and loaded the cleaned DataFrame for SQL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10061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Metrics: Revenue and Spending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by Gender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959096" y="313384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generated significantly higher total revenue ($157,890) compared to female customers ($75,191).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959096" y="4591083"/>
            <a:ext cx="4885015" cy="35957"/>
          </a:xfrm>
          <a:prstGeom prst="rect">
            <a:avLst/>
          </a:prstGeom>
          <a:solidFill>
            <a:srgbClr val="E5DCE6">
              <a:alpha val="50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7" name="Text 4"/>
          <p:cNvSpPr/>
          <p:nvPr/>
        </p:nvSpPr>
        <p:spPr>
          <a:xfrm>
            <a:off x="8959096" y="4882158"/>
            <a:ext cx="453235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Shipping Type Comparison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8959096" y="553426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users had a higher average purchase amount ($60.48) than Standard shipping users ($58.46).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063" y="691277"/>
            <a:ext cx="1214592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Subscription Impact and Customer Segmentation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93063" y="3480197"/>
            <a:ext cx="13244274" cy="22860"/>
          </a:xfrm>
          <a:prstGeom prst="roundRect">
            <a:avLst>
              <a:gd name="adj" fmla="val 363844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4" name="Shape 2"/>
          <p:cNvSpPr/>
          <p:nvPr/>
        </p:nvSpPr>
        <p:spPr>
          <a:xfrm>
            <a:off x="693063" y="1706047"/>
            <a:ext cx="6498312" cy="1774150"/>
          </a:xfrm>
          <a:prstGeom prst="roundRect">
            <a:avLst>
              <a:gd name="adj" fmla="val 4688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5" name="Text 3"/>
          <p:cNvSpPr/>
          <p:nvPr/>
        </p:nvSpPr>
        <p:spPr>
          <a:xfrm>
            <a:off x="1923217" y="1904048"/>
            <a:ext cx="4037886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Subscribers vs. Non-Subscribers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91064" y="2332077"/>
            <a:ext cx="6102310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 generated higher total revenue ($170,436) than subscribers ($62,645), despite a slightly higher average spend for non-subscribers ($59.87 vs. $59.49).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38906" y="3503057"/>
            <a:ext cx="6498431" cy="177415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8" name="Text 6"/>
          <p:cNvSpPr/>
          <p:nvPr/>
        </p:nvSpPr>
        <p:spPr>
          <a:xfrm>
            <a:off x="8783003" y="3701058"/>
            <a:ext cx="38102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Repeat Buyers &amp; Subscriptions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36907" y="4129088"/>
            <a:ext cx="6102429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more than 5 previous purchases are more likely to be non-subscribers (2,518 non-subscribers vs. 958 subscribers).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3063" y="5576054"/>
            <a:ext cx="4249698" cy="653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3116</a:t>
            </a:r>
            <a:endParaRPr lang="en-US" sz="5100" dirty="0"/>
          </a:p>
        </p:txBody>
      </p:sp>
      <p:sp>
        <p:nvSpPr>
          <p:cNvPr id="11" name="Text 9"/>
          <p:cNvSpPr/>
          <p:nvPr/>
        </p:nvSpPr>
        <p:spPr>
          <a:xfrm>
            <a:off x="1580198" y="6476881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Loyal Customers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693063" y="6904911"/>
            <a:ext cx="424969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largest segment, based on purchase history.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190292" y="5576054"/>
            <a:ext cx="4249698" cy="653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701</a:t>
            </a:r>
            <a:endParaRPr lang="en-US" sz="5100" dirty="0"/>
          </a:p>
        </p:txBody>
      </p:sp>
      <p:sp>
        <p:nvSpPr>
          <p:cNvPr id="14" name="Text 12"/>
          <p:cNvSpPr/>
          <p:nvPr/>
        </p:nvSpPr>
        <p:spPr>
          <a:xfrm>
            <a:off x="6005393" y="6476881"/>
            <a:ext cx="261937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Returning Customers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190292" y="6904911"/>
            <a:ext cx="424969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significant group for retention efforts.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687520" y="5576054"/>
            <a:ext cx="4249698" cy="653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83</a:t>
            </a:r>
            <a:endParaRPr lang="en-US" sz="5100" dirty="0"/>
          </a:p>
        </p:txBody>
      </p:sp>
      <p:sp>
        <p:nvSpPr>
          <p:cNvPr id="17" name="Text 15"/>
          <p:cNvSpPr/>
          <p:nvPr/>
        </p:nvSpPr>
        <p:spPr>
          <a:xfrm>
            <a:off x="10574655" y="6476881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New Customers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687520" y="6904911"/>
            <a:ext cx="424969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smallest segment, indicating potential for growth.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6512838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Age Group Revenue Contribution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is relatively evenly distributed across age groups, with Young Adults contributing the most.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35" y="1365886"/>
            <a:ext cx="13505974" cy="737223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602944" y="910518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570B60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6" name="Text 3"/>
          <p:cNvSpPr/>
          <p:nvPr/>
        </p:nvSpPr>
        <p:spPr>
          <a:xfrm>
            <a:off x="2824520" y="9105186"/>
            <a:ext cx="999887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4982885" y="910518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A314B5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8" name="Text 5"/>
          <p:cNvSpPr/>
          <p:nvPr/>
        </p:nvSpPr>
        <p:spPr>
          <a:xfrm>
            <a:off x="5204460" y="9105186"/>
            <a:ext cx="1028343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Middle-aged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8692515" y="910518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D73EEA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0" name="Text 7"/>
          <p:cNvSpPr/>
          <p:nvPr/>
        </p:nvSpPr>
        <p:spPr>
          <a:xfrm>
            <a:off x="8914090" y="9105186"/>
            <a:ext cx="438269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Adult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0805993" y="910518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E893F3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2" name="Text 9"/>
          <p:cNvSpPr/>
          <p:nvPr/>
        </p:nvSpPr>
        <p:spPr>
          <a:xfrm>
            <a:off x="11027569" y="9105186"/>
            <a:ext cx="512802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Senior</a:t>
            </a:r>
            <a:endParaRPr lang="en-US" sz="125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ACE2F10-1031-2ABF-9FD8-FB953B770F72}"/>
                  </a:ext>
                </a:extLst>
              </p14:cNvPr>
              <p14:cNvContentPartPr/>
              <p14:nvPr/>
            </p14:nvContentPartPr>
            <p14:xfrm>
              <a:off x="4415558" y="2252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ACE2F10-1031-2ABF-9FD8-FB953B770F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6558" y="219852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FBFBED-9BD6-D572-C711-6FA0B9FB09F7}"/>
              </a:ext>
            </a:extLst>
          </p:cNvPr>
          <p:cNvSpPr txBox="1"/>
          <p:nvPr/>
        </p:nvSpPr>
        <p:spPr>
          <a:xfrm>
            <a:off x="8129239" y="3300761"/>
            <a:ext cx="143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FF00FF"/>
                </a:highlight>
              </a:rPr>
              <a:t>Senior citizen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038DB2-4EEB-AE3E-D6AE-1369781ACD8D}"/>
              </a:ext>
            </a:extLst>
          </p:cNvPr>
          <p:cNvSpPr txBox="1"/>
          <p:nvPr/>
        </p:nvSpPr>
        <p:spPr>
          <a:xfrm>
            <a:off x="5689380" y="3162261"/>
            <a:ext cx="108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Young adult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236436-DF4F-2D20-6C98-04C5476A207E}"/>
              </a:ext>
            </a:extLst>
          </p:cNvPr>
          <p:cNvSpPr txBox="1"/>
          <p:nvPr/>
        </p:nvSpPr>
        <p:spPr>
          <a:xfrm>
            <a:off x="5464098" y="6345044"/>
            <a:ext cx="108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F26D9-5902-DD38-E83C-E09255C9BFFA}"/>
              </a:ext>
            </a:extLst>
          </p:cNvPr>
          <p:cNvSpPr txBox="1"/>
          <p:nvPr/>
        </p:nvSpPr>
        <p:spPr>
          <a:xfrm>
            <a:off x="7805854" y="5754029"/>
            <a:ext cx="127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Middle 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884" y="466606"/>
            <a:ext cx="7132201" cy="530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 Performance and Ratings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3884" y="1420892"/>
            <a:ext cx="420612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5 Products by Average Rating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3884" y="1929884"/>
            <a:ext cx="381714" cy="381714"/>
          </a:xfrm>
          <a:prstGeom prst="roundRect">
            <a:avLst>
              <a:gd name="adj" fmla="val 1867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5" name="Text 3"/>
          <p:cNvSpPr/>
          <p:nvPr/>
        </p:nvSpPr>
        <p:spPr>
          <a:xfrm>
            <a:off x="657523" y="1961674"/>
            <a:ext cx="254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45262" y="1988106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Gloves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145262" y="2422922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 Average Rating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93884" y="3033713"/>
            <a:ext cx="381714" cy="381714"/>
          </a:xfrm>
          <a:prstGeom prst="roundRect">
            <a:avLst>
              <a:gd name="adj" fmla="val 1867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9" name="Text 7"/>
          <p:cNvSpPr/>
          <p:nvPr/>
        </p:nvSpPr>
        <p:spPr>
          <a:xfrm>
            <a:off x="657523" y="3065502"/>
            <a:ext cx="254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145262" y="3091934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Sandals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45262" y="3526750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 Average Rating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93884" y="4137541"/>
            <a:ext cx="381714" cy="381714"/>
          </a:xfrm>
          <a:prstGeom prst="roundRect">
            <a:avLst>
              <a:gd name="adj" fmla="val 1867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3" name="Text 11"/>
          <p:cNvSpPr/>
          <p:nvPr/>
        </p:nvSpPr>
        <p:spPr>
          <a:xfrm>
            <a:off x="657523" y="4169331"/>
            <a:ext cx="254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145262" y="4195763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Boots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145262" y="4630579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 Average Rating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93884" y="5241369"/>
            <a:ext cx="381714" cy="381714"/>
          </a:xfrm>
          <a:prstGeom prst="roundRect">
            <a:avLst>
              <a:gd name="adj" fmla="val 1867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7" name="Text 15"/>
          <p:cNvSpPr/>
          <p:nvPr/>
        </p:nvSpPr>
        <p:spPr>
          <a:xfrm>
            <a:off x="657523" y="5273159"/>
            <a:ext cx="254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145262" y="5299591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Hat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145262" y="5734407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 Average Rating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93884" y="6345198"/>
            <a:ext cx="381714" cy="381714"/>
          </a:xfrm>
          <a:prstGeom prst="roundRect">
            <a:avLst>
              <a:gd name="adj" fmla="val 18672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21" name="Text 19"/>
          <p:cNvSpPr/>
          <p:nvPr/>
        </p:nvSpPr>
        <p:spPr>
          <a:xfrm>
            <a:off x="657523" y="6376987"/>
            <a:ext cx="254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145262" y="6403419"/>
            <a:ext cx="212109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Skirt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145262" y="6838236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3.78 Average Rating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7529751" y="1420892"/>
            <a:ext cx="45216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5 Discount-Dependent Products</a:t>
            </a:r>
            <a:endParaRPr lang="en-US" sz="20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3330" y="1938338"/>
            <a:ext cx="254437" cy="254437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8081129" y="1929884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Hat: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50.00% Discount Rate</a:t>
            </a:r>
            <a:endParaRPr lang="en-US" sz="1300" dirty="0"/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3330" y="2795111"/>
            <a:ext cx="254437" cy="254437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8081129" y="2786658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Sneakers: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49.66% Discount Rate</a:t>
            </a:r>
            <a:endParaRPr lang="en-US" sz="1300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3330" y="3651885"/>
            <a:ext cx="254437" cy="254437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8081129" y="3643432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Coat: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49.07% Discount Rate</a:t>
            </a:r>
            <a:endParaRPr lang="en-US" sz="1300" dirty="0"/>
          </a:p>
        </p:txBody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3330" y="4508659"/>
            <a:ext cx="254437" cy="254437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8081129" y="4500205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Sweater: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48.17% Discount Rate</a:t>
            </a:r>
            <a:endParaRPr lang="en-US" sz="1300" dirty="0"/>
          </a:p>
        </p:txBody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3330" y="5365432"/>
            <a:ext cx="254437" cy="254437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8081129" y="5356979"/>
            <a:ext cx="59630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Pants: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47.37% Discount Rate</a:t>
            </a:r>
            <a:endParaRPr lang="en-US" sz="1300" dirty="0"/>
          </a:p>
        </p:txBody>
      </p:sp>
      <p:sp>
        <p:nvSpPr>
          <p:cNvPr id="35" name="Text 28"/>
          <p:cNvSpPr/>
          <p:nvPr/>
        </p:nvSpPr>
        <p:spPr>
          <a:xfrm>
            <a:off x="593884" y="7491413"/>
            <a:ext cx="1344263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Note the Hat appears in both lists, suggesting high demand but price sensitivity.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639"/>
            <a:ext cx="7469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Products Per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87047"/>
            <a:ext cx="13042821" cy="5217795"/>
          </a:xfrm>
          <a:prstGeom prst="roundRect">
            <a:avLst>
              <a:gd name="adj" fmla="val 18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Shape 2"/>
          <p:cNvSpPr/>
          <p:nvPr/>
        </p:nvSpPr>
        <p:spPr>
          <a:xfrm>
            <a:off x="801410" y="209466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5" name="Text 3"/>
          <p:cNvSpPr/>
          <p:nvPr/>
        </p:nvSpPr>
        <p:spPr>
          <a:xfrm>
            <a:off x="1028462" y="223837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34935" y="223837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223837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Jewelry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4170" y="223837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171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0" name="Text 8"/>
          <p:cNvSpPr/>
          <p:nvPr/>
        </p:nvSpPr>
        <p:spPr>
          <a:xfrm>
            <a:off x="1028462" y="2888694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34935" y="288869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288869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Blouse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54170" y="28886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5" name="Text 13"/>
          <p:cNvSpPr/>
          <p:nvPr/>
        </p:nvSpPr>
        <p:spPr>
          <a:xfrm>
            <a:off x="1028462" y="3539014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334935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353901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Sandals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54170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20" name="Text 18"/>
          <p:cNvSpPr/>
          <p:nvPr/>
        </p:nvSpPr>
        <p:spPr>
          <a:xfrm>
            <a:off x="1028462" y="418933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334935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418933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Jacket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454170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163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25" name="Text 23"/>
          <p:cNvSpPr/>
          <p:nvPr/>
        </p:nvSpPr>
        <p:spPr>
          <a:xfrm>
            <a:off x="1028462" y="483965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2334935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6243161" y="483965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Sunglasses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161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30" name="Text 28"/>
          <p:cNvSpPr/>
          <p:nvPr/>
        </p:nvSpPr>
        <p:spPr>
          <a:xfrm>
            <a:off x="1028462" y="5489972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2334935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6243161" y="5489972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Pants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171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35" name="Text 33"/>
          <p:cNvSpPr/>
          <p:nvPr/>
        </p:nvSpPr>
        <p:spPr>
          <a:xfrm>
            <a:off x="1028462" y="6140291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2334935" y="6140291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Footwear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6243161" y="6140291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Shoes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1454170" y="61402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150</a:t>
            </a:r>
            <a:endParaRPr lang="en-US" sz="1750" dirty="0"/>
          </a:p>
        </p:txBody>
      </p:sp>
      <p:sp>
        <p:nvSpPr>
          <p:cNvPr id="39" name="Shape 37"/>
          <p:cNvSpPr/>
          <p:nvPr/>
        </p:nvSpPr>
        <p:spPr>
          <a:xfrm>
            <a:off x="801410" y="66469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40" name="Text 38"/>
          <p:cNvSpPr/>
          <p:nvPr/>
        </p:nvSpPr>
        <p:spPr>
          <a:xfrm>
            <a:off x="1028462" y="6790611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50" dirty="0"/>
          </a:p>
        </p:txBody>
      </p:sp>
      <p:sp>
        <p:nvSpPr>
          <p:cNvPr id="41" name="Text 39"/>
          <p:cNvSpPr/>
          <p:nvPr/>
        </p:nvSpPr>
        <p:spPr>
          <a:xfrm>
            <a:off x="2334935" y="6790611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6243161" y="6790611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Coat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11454170" y="679061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161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1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Visualizing Insights: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768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interactive dashboard was created in Power BI to present the findings visually, enabling stakeholders to explore the data dynamically.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820722"/>
            <a:ext cx="7556421" cy="1689616"/>
          </a:xfrm>
          <a:prstGeom prst="roundRect">
            <a:avLst>
              <a:gd name="adj" fmla="val 5638"/>
            </a:avLst>
          </a:prstGeom>
          <a:solidFill>
            <a:srgbClr val="3E0845"/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164812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5104209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dashboard integrates all key metrics, from revenue by gender to product performance, providing a comprehensive view of customer behavior.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1068</Words>
  <Application>Microsoft Office PowerPoint</Application>
  <PresentationFormat>Custom</PresentationFormat>
  <Paragraphs>148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</vt:lpstr>
      <vt:lpstr>Consolas</vt:lpstr>
      <vt:lpstr>Arial</vt:lpstr>
      <vt:lpstr>Bricolage Grotesque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Rahaman Shaik</cp:lastModifiedBy>
  <cp:revision>3</cp:revision>
  <dcterms:created xsi:type="dcterms:W3CDTF">2025-11-09T11:13:34Z</dcterms:created>
  <dcterms:modified xsi:type="dcterms:W3CDTF">2025-11-09T14:25:38Z</dcterms:modified>
</cp:coreProperties>
</file>